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2" r:id="rId1"/>
  </p:sldMasterIdLst>
  <p:notesMasterIdLst>
    <p:notesMasterId r:id="rId10"/>
  </p:notes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07" autoAdjust="0"/>
  </p:normalViewPr>
  <p:slideViewPr>
    <p:cSldViewPr snapToGrid="0" snapToObjects="1">
      <p:cViewPr varScale="1">
        <p:scale>
          <a:sx n="72" d="100"/>
          <a:sy n="72" d="100"/>
        </p:scale>
        <p:origin x="-2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4B210-655F-3F49-AD92-01D6F7B5DF0F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FA9DC-4AFA-304F-AF02-5F790DC4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FA9DC-4AFA-304F-AF02-5F790DC44D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4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Gérard </a:t>
            </a:r>
            <a:r>
              <a:rPr lang="en-US" dirty="0" err="1" smtClean="0"/>
              <a:t>Genette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FA9DC-4AFA-304F-AF02-5F790DC44D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5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Vincent </a:t>
            </a:r>
            <a:r>
              <a:rPr lang="en-US" dirty="0" err="1" smtClean="0"/>
              <a:t>Jouve</a:t>
            </a:r>
            <a:endParaRPr lang="en-US" dirty="0" smtClean="0"/>
          </a:p>
          <a:p>
            <a:r>
              <a:rPr lang="en-US" dirty="0" smtClean="0"/>
              <a:t>Umberto Eco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FA9DC-4AFA-304F-AF02-5F790DC44D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97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Philippe </a:t>
            </a:r>
            <a:r>
              <a:rPr lang="en-US" dirty="0" err="1" smtClean="0"/>
              <a:t>Hamon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FA9DC-4AFA-304F-AF02-5F790DC44D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1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Pavel</a:t>
            </a:r>
            <a:endParaRPr lang="en-US" baseline="0" dirty="0" smtClean="0"/>
          </a:p>
          <a:p>
            <a:r>
              <a:rPr lang="en-US" baseline="0" dirty="0" err="1" smtClean="0"/>
              <a:t>Ugo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Margolin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FA9DC-4AFA-304F-AF02-5F790DC44D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J. </a:t>
            </a:r>
            <a:r>
              <a:rPr lang="en-US" dirty="0" err="1" smtClean="0"/>
              <a:t>Greimas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FA9DC-4AFA-304F-AF02-5F790DC44D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5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Michel </a:t>
            </a:r>
            <a:r>
              <a:rPr lang="en-US" dirty="0" err="1" smtClean="0"/>
              <a:t>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FA9DC-4AFA-304F-AF02-5F790DC44D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Alain Robbe-Grillet</a:t>
            </a:r>
          </a:p>
          <a:p>
            <a:r>
              <a:rPr lang="en-US" dirty="0" smtClean="0"/>
              <a:t>Jean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Ricardou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FA9DC-4AFA-304F-AF02-5F790DC44D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9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2013-05-01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75-ECE0-244E-9011-FA355B406669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10B-4CB4-8742-9D72-70341C56218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75-ECE0-244E-9011-FA355B406669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10B-4CB4-8742-9D72-70341C56218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75-ECE0-244E-9011-FA355B406669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10B-4CB4-8742-9D72-70341C56218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75-ECE0-244E-9011-FA355B406669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10B-4CB4-8742-9D72-70341C56218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2013-05-01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75-ECE0-244E-9011-FA355B406669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10B-4CB4-8742-9D72-70341C56218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75-ECE0-244E-9011-FA355B406669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10B-4CB4-8742-9D72-70341C56218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75-ECE0-244E-9011-FA355B406669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10B-4CB4-8742-9D72-70341C56218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75-ECE0-244E-9011-FA355B406669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10B-4CB4-8742-9D72-70341C5621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75-ECE0-244E-9011-FA355B406669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2275-ECE0-244E-9011-FA355B406669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D310B-4CB4-8742-9D72-70341C56218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D310B-4CB4-8742-9D72-70341C5621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2275-ECE0-244E-9011-FA355B406669}" type="datetimeFigureOut">
              <a:rPr lang="en-US" smtClean="0"/>
              <a:t>2013-05-01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7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personnage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smtClean="0"/>
              <a:t>vu par…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588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4966" y="48866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narratologue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comme</a:t>
            </a:r>
            <a:r>
              <a:rPr lang="en-US" sz="3200" dirty="0" smtClean="0"/>
              <a:t> </a:t>
            </a:r>
            <a:r>
              <a:rPr lang="en-US" sz="3200" dirty="0" err="1" smtClean="0"/>
              <a:t>Genette</a:t>
            </a:r>
            <a:endParaRPr lang="en-US" dirty="0"/>
          </a:p>
        </p:txBody>
      </p:sp>
      <p:pic>
        <p:nvPicPr>
          <p:cNvPr id="8" name="Content Placeholder 7" descr="Bouche-21-1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4" b="24744"/>
          <a:stretch>
            <a:fillRect/>
          </a:stretch>
        </p:blipFill>
        <p:spPr/>
      </p:pic>
      <p:sp>
        <p:nvSpPr>
          <p:cNvPr id="6" name="Oval Callout 5"/>
          <p:cNvSpPr/>
          <p:nvPr/>
        </p:nvSpPr>
        <p:spPr>
          <a:xfrm>
            <a:off x="5135401" y="2484616"/>
            <a:ext cx="3321211" cy="2003495"/>
          </a:xfrm>
          <a:prstGeom prst="wedgeEllipseCallout">
            <a:avLst/>
          </a:prstGeom>
          <a:blipFill dpi="0" rotWithShape="1">
            <a:blip r:embed="rId4">
              <a:alphaModFix amt="28000"/>
              <a:duotone>
                <a:schemeClr val="accent1">
                  <a:shade val="40000"/>
                  <a:satMod val="120000"/>
                </a:schemeClr>
                <a:schemeClr val="accent1">
                  <a:tint val="70000"/>
                  <a:satMod val="300000"/>
                  <a:lumMod val="110000"/>
                </a:schemeClr>
              </a:duotone>
            </a:blip>
            <a:srcRect/>
            <a:tile tx="0" ty="0" sx="50000" sy="5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Nous </a:t>
            </a:r>
            <a:r>
              <a:rPr lang="en-US" dirty="0" err="1"/>
              <a:t>étions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 smtClean="0"/>
              <a:t>l’étude</a:t>
            </a:r>
            <a:r>
              <a:rPr lang="en-US" dirty="0" smtClean="0"/>
              <a:t>, </a:t>
            </a:r>
            <a:r>
              <a:rPr lang="en-US" dirty="0" err="1"/>
              <a:t>quand</a:t>
            </a:r>
            <a:r>
              <a:rPr lang="en-US" dirty="0"/>
              <a:t> le </a:t>
            </a:r>
            <a:r>
              <a:rPr lang="en-US" dirty="0" err="1" smtClean="0"/>
              <a:t>proviseur</a:t>
            </a:r>
            <a:r>
              <a:rPr lang="en-US" dirty="0" smtClean="0"/>
              <a:t> </a:t>
            </a:r>
            <a:r>
              <a:rPr lang="en-US" dirty="0" err="1"/>
              <a:t>entra</a:t>
            </a:r>
            <a:r>
              <a:rPr lang="en-US" dirty="0"/>
              <a:t>, </a:t>
            </a:r>
            <a:r>
              <a:rPr lang="en-US" dirty="0" err="1"/>
              <a:t>suivi</a:t>
            </a:r>
            <a:r>
              <a:rPr lang="en-US" dirty="0"/>
              <a:t> d'un nouveau </a:t>
            </a:r>
            <a:r>
              <a:rPr lang="en-US" dirty="0" err="1"/>
              <a:t>habillé</a:t>
            </a:r>
            <a:r>
              <a:rPr lang="en-US" dirty="0"/>
              <a:t> en bourgeois et d'un </a:t>
            </a:r>
            <a:r>
              <a:rPr lang="en-US" dirty="0" err="1"/>
              <a:t>garçon</a:t>
            </a:r>
            <a:r>
              <a:rPr lang="en-US" dirty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théoricien</a:t>
            </a:r>
            <a:r>
              <a:rPr lang="en-US" dirty="0" smtClean="0"/>
              <a:t> de la lecture</a:t>
            </a:r>
            <a:br>
              <a:rPr lang="en-US" dirty="0" smtClean="0"/>
            </a:br>
            <a:r>
              <a:rPr lang="en-US" sz="3600" dirty="0" err="1" smtClean="0"/>
              <a:t>comme</a:t>
            </a:r>
            <a:r>
              <a:rPr lang="en-US" sz="3600" dirty="0" smtClean="0"/>
              <a:t> </a:t>
            </a:r>
            <a:r>
              <a:rPr lang="en-US" sz="3600" dirty="0" err="1" smtClean="0"/>
              <a:t>Jouve</a:t>
            </a:r>
            <a:endParaRPr lang="en-US" dirty="0"/>
          </a:p>
        </p:txBody>
      </p:sp>
      <p:pic>
        <p:nvPicPr>
          <p:cNvPr id="10" name="Picture 9" descr="la lectrice soumi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814"/>
            <a:ext cx="4679647" cy="4842544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 rot="5400000">
            <a:off x="3909739" y="2208745"/>
            <a:ext cx="5542670" cy="4002854"/>
          </a:xfrm>
          <a:prstGeom prst="cloudCallou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adame Bovar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16" y="3657486"/>
            <a:ext cx="2942253" cy="2111173"/>
          </a:xfrm>
          <a:prstGeom prst="rect">
            <a:avLst/>
          </a:prstGeom>
        </p:spPr>
      </p:pic>
      <p:pic>
        <p:nvPicPr>
          <p:cNvPr id="14" name="Content Placeholder 13" descr="arsenic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r="31635"/>
          <a:stretch>
            <a:fillRect/>
          </a:stretch>
        </p:blipFill>
        <p:spPr>
          <a:xfrm>
            <a:off x="5538450" y="2253814"/>
            <a:ext cx="1221493" cy="1221493"/>
          </a:xfrm>
        </p:spPr>
      </p:pic>
    </p:spTree>
    <p:extLst>
      <p:ext uri="{BB962C8B-B14F-4D97-AF65-F5344CB8AC3E}">
        <p14:creationId xmlns:p14="http://schemas.microsoft.com/office/powerpoint/2010/main" val="32971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sémiologue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comme</a:t>
            </a:r>
            <a:r>
              <a:rPr lang="en-US" sz="3600" dirty="0" smtClean="0"/>
              <a:t> </a:t>
            </a:r>
            <a:r>
              <a:rPr lang="en-US" sz="3600" dirty="0" err="1" smtClean="0"/>
              <a:t>Hamon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err="1" smtClean="0"/>
              <a:t>Personnage</a:t>
            </a:r>
            <a:endParaRPr lang="en-US" sz="7200" dirty="0" smtClean="0"/>
          </a:p>
          <a:p>
            <a:pPr marL="0" indent="0" algn="ctr">
              <a:buNone/>
            </a:pPr>
            <a:r>
              <a:rPr lang="en-US" dirty="0" smtClean="0"/>
              <a:t>« Le </a:t>
            </a:r>
            <a:r>
              <a:rPr lang="en-US" i="1" dirty="0" smtClean="0"/>
              <a:t>nouveau</a:t>
            </a:r>
            <a:r>
              <a:rPr lang="en-US" dirty="0" smtClean="0"/>
              <a:t>, </a:t>
            </a:r>
            <a:r>
              <a:rPr lang="en-US" dirty="0" err="1" smtClean="0"/>
              <a:t>prenant</a:t>
            </a:r>
            <a:r>
              <a:rPr lang="en-US" dirty="0" smtClean="0"/>
              <a:t> </a:t>
            </a:r>
            <a:r>
              <a:rPr lang="en-US" dirty="0" err="1" smtClean="0"/>
              <a:t>alors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résolution</a:t>
            </a:r>
            <a:r>
              <a:rPr lang="en-US" dirty="0" smtClean="0"/>
              <a:t> </a:t>
            </a:r>
            <a:r>
              <a:rPr lang="en-US" dirty="0" err="1" smtClean="0"/>
              <a:t>extrême</a:t>
            </a:r>
            <a:r>
              <a:rPr lang="en-US" dirty="0" smtClean="0"/>
              <a:t>, </a:t>
            </a:r>
            <a:r>
              <a:rPr lang="en-US" dirty="0" err="1" smtClean="0"/>
              <a:t>ouvrit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bouche </a:t>
            </a:r>
            <a:r>
              <a:rPr lang="en-US" dirty="0" err="1" smtClean="0"/>
              <a:t>démesurée</a:t>
            </a:r>
            <a:r>
              <a:rPr lang="en-US" dirty="0" smtClean="0"/>
              <a:t> et </a:t>
            </a:r>
            <a:r>
              <a:rPr lang="en-US" dirty="0" err="1" smtClean="0"/>
              <a:t>lança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pleins</a:t>
            </a:r>
            <a:r>
              <a:rPr lang="en-US" dirty="0" smtClean="0"/>
              <a:t> </a:t>
            </a:r>
            <a:r>
              <a:rPr lang="en-US" dirty="0" err="1" smtClean="0"/>
              <a:t>poumons</a:t>
            </a:r>
            <a:r>
              <a:rPr lang="en-US" dirty="0" smtClean="0"/>
              <a:t>, </a:t>
            </a:r>
            <a:r>
              <a:rPr lang="en-US" dirty="0" err="1" smtClean="0"/>
              <a:t>comme</a:t>
            </a:r>
            <a:r>
              <a:rPr lang="en-US" dirty="0" smtClean="0"/>
              <a:t> pour </a:t>
            </a:r>
            <a:r>
              <a:rPr lang="en-US" dirty="0" err="1" smtClean="0"/>
              <a:t>appeler</a:t>
            </a:r>
            <a:r>
              <a:rPr lang="en-US" dirty="0" smtClean="0"/>
              <a:t> </a:t>
            </a:r>
            <a:r>
              <a:rPr lang="en-US" dirty="0" err="1" smtClean="0"/>
              <a:t>quelqu’un</a:t>
            </a:r>
            <a:r>
              <a:rPr lang="en-US" dirty="0" smtClean="0"/>
              <a:t>, </a:t>
            </a:r>
            <a:r>
              <a:rPr lang="en-US" dirty="0" err="1" smtClean="0"/>
              <a:t>ce</a:t>
            </a:r>
            <a:r>
              <a:rPr lang="en-US" dirty="0" smtClean="0"/>
              <a:t> mot : </a:t>
            </a:r>
            <a:r>
              <a:rPr lang="en-US" i="1" dirty="0" err="1" smtClean="0"/>
              <a:t>Charbovari</a:t>
            </a:r>
            <a:r>
              <a:rPr lang="en-US" i="1" dirty="0" smtClean="0"/>
              <a:t>. </a:t>
            </a:r>
            <a:r>
              <a:rPr lang="en-US" dirty="0" smtClean="0"/>
              <a:t>[…] Charles, </a:t>
            </a:r>
            <a:r>
              <a:rPr lang="en-US" dirty="0" err="1" smtClean="0"/>
              <a:t>à</a:t>
            </a:r>
            <a:r>
              <a:rPr lang="en-US" dirty="0" smtClean="0"/>
              <a:t> cheval,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envoyait</a:t>
            </a:r>
            <a:r>
              <a:rPr lang="en-US" dirty="0" smtClean="0"/>
              <a:t> un </a:t>
            </a:r>
            <a:r>
              <a:rPr lang="en-US" dirty="0" err="1" smtClean="0"/>
              <a:t>baiser</a:t>
            </a:r>
            <a:r>
              <a:rPr lang="en-US" dirty="0" smtClean="0"/>
              <a:t>;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répondait</a:t>
            </a:r>
            <a:r>
              <a:rPr lang="en-US" dirty="0" smtClean="0"/>
              <a:t> par un </a:t>
            </a:r>
            <a:r>
              <a:rPr lang="en-US" dirty="0" err="1" smtClean="0"/>
              <a:t>signe</a:t>
            </a:r>
            <a:r>
              <a:rPr lang="en-US" dirty="0" smtClean="0"/>
              <a:t>,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refermait</a:t>
            </a:r>
            <a:r>
              <a:rPr lang="en-US" dirty="0" smtClean="0"/>
              <a:t> la </a:t>
            </a:r>
            <a:r>
              <a:rPr lang="en-US" dirty="0" err="1" smtClean="0"/>
              <a:t>fenêtre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partait</a:t>
            </a:r>
            <a:r>
              <a:rPr lang="en-US" dirty="0" smtClean="0"/>
              <a:t>. »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21363" y="4957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7753173" cy="143883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Un </a:t>
            </a:r>
            <a:r>
              <a:rPr lang="en-US" sz="4000" dirty="0" err="1" smtClean="0"/>
              <a:t>théoricien</a:t>
            </a:r>
            <a:r>
              <a:rPr lang="en-US" sz="4000" dirty="0" smtClean="0"/>
              <a:t> des </a:t>
            </a:r>
            <a:r>
              <a:rPr lang="en-US" sz="4000" dirty="0" err="1" smtClean="0"/>
              <a:t>mondes</a:t>
            </a:r>
            <a:r>
              <a:rPr lang="en-US" sz="4000" dirty="0" smtClean="0"/>
              <a:t> </a:t>
            </a:r>
            <a:r>
              <a:rPr lang="en-US" sz="4000" dirty="0" err="1" smtClean="0"/>
              <a:t>possibles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err="1" smtClean="0"/>
              <a:t>comme</a:t>
            </a:r>
            <a:r>
              <a:rPr lang="en-US" sz="3100" dirty="0" smtClean="0"/>
              <a:t> </a:t>
            </a:r>
            <a:r>
              <a:rPr lang="en-US" sz="3100" dirty="0" err="1" smtClean="0"/>
              <a:t>Margolin</a:t>
            </a:r>
            <a:r>
              <a:rPr lang="en-US" sz="3100" dirty="0" smtClean="0"/>
              <a:t> </a:t>
            </a:r>
            <a:r>
              <a:rPr lang="en-US" sz="3100" dirty="0" err="1" smtClean="0"/>
              <a:t>ou</a:t>
            </a:r>
            <a:r>
              <a:rPr lang="en-US" sz="3100" dirty="0" smtClean="0"/>
              <a:t> </a:t>
            </a:r>
            <a:r>
              <a:rPr lang="en-US" sz="3100" dirty="0" err="1" smtClean="0"/>
              <a:t>Pavel</a:t>
            </a:r>
            <a:endParaRPr lang="en-US" sz="3100" dirty="0"/>
          </a:p>
        </p:txBody>
      </p:sp>
      <p:pic>
        <p:nvPicPr>
          <p:cNvPr id="12" name="Content Placeholder 11" descr="systemes_voie_lacte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4410"/>
          <a:stretch>
            <a:fillRect/>
          </a:stretch>
        </p:blipFill>
        <p:spPr>
          <a:xfrm>
            <a:off x="668161" y="2209800"/>
            <a:ext cx="7770813" cy="4648200"/>
          </a:xfrm>
        </p:spPr>
      </p:pic>
      <p:pic>
        <p:nvPicPr>
          <p:cNvPr id="13" name="Picture 12" descr="La-Planete-des-sin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66" y="2209800"/>
            <a:ext cx="2444213" cy="2094643"/>
          </a:xfrm>
          <a:prstGeom prst="rect">
            <a:avLst/>
          </a:prstGeom>
        </p:spPr>
      </p:pic>
      <p:pic>
        <p:nvPicPr>
          <p:cNvPr id="14" name="Picture 13" descr="il-piccolo-princip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33780"/>
            <a:ext cx="2965626" cy="2224220"/>
          </a:xfrm>
          <a:prstGeom prst="rect">
            <a:avLst/>
          </a:prstGeom>
        </p:spPr>
      </p:pic>
      <p:pic>
        <p:nvPicPr>
          <p:cNvPr id="15" name="Picture 14" descr="7679149-famille-sur-ter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29" y="3961556"/>
            <a:ext cx="1511300" cy="2133600"/>
          </a:xfrm>
          <a:prstGeom prst="rect">
            <a:avLst/>
          </a:prstGeom>
        </p:spPr>
      </p:pic>
      <p:pic>
        <p:nvPicPr>
          <p:cNvPr id="17" name="Picture 16" descr="250px-Napoleon_1er.jpg"/>
          <p:cNvPicPr>
            <a:picLocks noChangeAspect="1"/>
          </p:cNvPicPr>
          <p:nvPr/>
        </p:nvPicPr>
        <p:blipFill>
          <a:blip r:embed="rId7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1" y="5244694"/>
            <a:ext cx="1050605" cy="21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structuraliste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comme</a:t>
            </a:r>
            <a:r>
              <a:rPr lang="en-US" sz="3600" dirty="0" smtClean="0"/>
              <a:t> </a:t>
            </a:r>
            <a:r>
              <a:rPr lang="en-US" sz="3600" dirty="0" err="1" smtClean="0"/>
              <a:t>Greimas</a:t>
            </a:r>
            <a:endParaRPr lang="en-US" dirty="0"/>
          </a:p>
        </p:txBody>
      </p:sp>
      <p:pic>
        <p:nvPicPr>
          <p:cNvPr id="4" name="Content Placeholder 3" descr="bonhommes en actio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9" b="14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35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sémio-anthropologue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comme</a:t>
            </a:r>
            <a:r>
              <a:rPr lang="en-US" sz="3200" dirty="0" smtClean="0"/>
              <a:t> </a:t>
            </a:r>
            <a:r>
              <a:rPr lang="en-US" sz="3200" dirty="0" err="1" smtClean="0"/>
              <a:t>Erman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pense</a:t>
            </a:r>
            <a:r>
              <a:rPr lang="en-US" dirty="0" smtClean="0"/>
              <a:t> et </a:t>
            </a:r>
            <a:r>
              <a:rPr lang="en-US" dirty="0" err="1" smtClean="0"/>
              <a:t>j’agis</a:t>
            </a:r>
            <a:r>
              <a:rPr lang="en-US" dirty="0" smtClean="0"/>
              <a:t>, </a:t>
            </a:r>
            <a:r>
              <a:rPr lang="en-US" dirty="0" err="1" smtClean="0"/>
              <a:t>donc</a:t>
            </a:r>
            <a:r>
              <a:rPr lang="en-US" dirty="0" smtClean="0"/>
              <a:t> je </a:t>
            </a:r>
            <a:r>
              <a:rPr lang="en-US" dirty="0" err="1" smtClean="0"/>
              <a:t>suis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" name="Picture 9" descr="bonhommes en ac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14" y="3492948"/>
            <a:ext cx="6112664" cy="40751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1551" y="49042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denker rodin-pense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637"/>
            <a:ext cx="5143500" cy="47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 nouveau </a:t>
            </a:r>
            <a:r>
              <a:rPr lang="en-US" dirty="0" err="1" smtClean="0"/>
              <a:t>romancier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comme</a:t>
            </a:r>
            <a:r>
              <a:rPr lang="en-US" sz="3600" dirty="0" smtClean="0"/>
              <a:t> Robbe-Grillet </a:t>
            </a:r>
            <a:r>
              <a:rPr lang="en-US" sz="3600" dirty="0" err="1" smtClean="0"/>
              <a:t>ou</a:t>
            </a:r>
            <a:r>
              <a:rPr lang="en-US" sz="3600" dirty="0" smtClean="0"/>
              <a:t> </a:t>
            </a:r>
            <a:r>
              <a:rPr lang="en-US" sz="3600" dirty="0" err="1" smtClean="0"/>
              <a:t>Ricardou</a:t>
            </a:r>
            <a:endParaRPr lang="en-US" dirty="0"/>
          </a:p>
        </p:txBody>
      </p:sp>
      <p:pic>
        <p:nvPicPr>
          <p:cNvPr id="12" name="Content Placeholder 11" descr="charmant_tas_d_osNoir_m.jpg"/>
          <p:cNvPicPr>
            <a:picLocks noGrp="1" noChangeAspect="1"/>
          </p:cNvPicPr>
          <p:nvPr>
            <p:ph idx="1"/>
          </p:nvPr>
        </p:nvPicPr>
        <p:blipFill>
          <a:blip r:embed="rId3">
            <a:alphaModFix amt="96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02" b="93721" l="2232" r="97545">
                        <a14:foregroundMark x1="75000" y1="79767" x2="75000" y2="79767"/>
                        <a14:foregroundMark x1="81473" y1="68140" x2="81473" y2="68140"/>
                        <a14:foregroundMark x1="6027" y1="46047" x2="6027" y2="46047"/>
                        <a14:foregroundMark x1="2455" y1="26744" x2="2455" y2="26744"/>
                        <a14:foregroundMark x1="10268" y1="19302" x2="10268" y2="19302"/>
                        <a14:foregroundMark x1="30134" y1="86512" x2="30134" y2="86512"/>
                        <a14:backgroundMark x1="35938" y1="48140" x2="35938" y2="48140"/>
                        <a14:backgroundMark x1="35938" y1="48140" x2="35938" y2="48140"/>
                        <a14:backgroundMark x1="63616" y1="48140" x2="63616" y2="48140"/>
                        <a14:backgroundMark x1="78125" y1="60233" x2="78125" y2="60233"/>
                        <a14:backgroundMark x1="83705" y1="81628" x2="83705" y2="81628"/>
                        <a14:backgroundMark x1="83705" y1="81628" x2="83705" y2="81628"/>
                        <a14:backgroundMark x1="83705" y1="81628" x2="83705" y2="81628"/>
                        <a14:backgroundMark x1="83705" y1="81628" x2="83705" y2="81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81" b="25481"/>
          <a:stretch>
            <a:fillRect/>
          </a:stretch>
        </p:blipFill>
        <p:spPr>
          <a:xfrm>
            <a:off x="-210478" y="1958168"/>
            <a:ext cx="10119547" cy="4763113"/>
          </a:xfrm>
        </p:spPr>
      </p:pic>
    </p:spTree>
    <p:extLst>
      <p:ext uri="{BB962C8B-B14F-4D97-AF65-F5344CB8AC3E}">
        <p14:creationId xmlns:p14="http://schemas.microsoft.com/office/powerpoint/2010/main" val="42574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21505</TotalTime>
  <Words>126</Words>
  <Application>Microsoft Macintosh PowerPoint</Application>
  <PresentationFormat>On-screen Show (4:3)</PresentationFormat>
  <Paragraphs>30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Folio</vt:lpstr>
      <vt:lpstr>Le personnage  vu par…</vt:lpstr>
      <vt:lpstr>un narratologue comme Genette</vt:lpstr>
      <vt:lpstr>un théoricien de la lecture comme Jouve</vt:lpstr>
      <vt:lpstr>Un sémiologue comme Hamon</vt:lpstr>
      <vt:lpstr>Un théoricien des mondes possibles comme Margolin ou Pavel</vt:lpstr>
      <vt:lpstr>Un structuraliste comme Greimas</vt:lpstr>
      <vt:lpstr>un sémio-anthropologue comme Erman</vt:lpstr>
      <vt:lpstr>Un nouveau romancier comme Robbe-Grillet ou Ricardou</vt:lpstr>
    </vt:vector>
  </TitlesOfParts>
  <Company>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personnage vu par…</dc:title>
  <dc:creator>Dominique a</dc:creator>
  <cp:lastModifiedBy>Dominique a</cp:lastModifiedBy>
  <cp:revision>25</cp:revision>
  <dcterms:created xsi:type="dcterms:W3CDTF">2013-04-22T10:13:16Z</dcterms:created>
  <dcterms:modified xsi:type="dcterms:W3CDTF">2013-05-07T11:34:45Z</dcterms:modified>
</cp:coreProperties>
</file>